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60" r:id="rId7"/>
    <p:sldId id="259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7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-90" y="-870"/>
      </p:cViewPr>
      <p:guideLst>
        <p:guide orient="horz" pos="2159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79511-27D8-114C-91AC-4C520F817E5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8091D-1F1B-4247-8253-6CD4AF6B487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8091D-1F1B-4247-8253-6CD4AF6B487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8091D-1F1B-4247-8253-6CD4AF6B487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8091D-1F1B-4247-8253-6CD4AF6B487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4"/>
          <p:cNvSpPr>
            <a:spLocks noChangeArrowheads="1"/>
          </p:cNvSpPr>
          <p:nvPr/>
        </p:nvSpPr>
        <p:spPr bwMode="auto">
          <a:xfrm>
            <a:off x="0" y="2000951"/>
            <a:ext cx="12195175" cy="3018024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 b="1"/>
          </a:p>
        </p:txBody>
      </p:sp>
      <p:sp>
        <p:nvSpPr>
          <p:cNvPr id="5" name="Shape 125"/>
          <p:cNvSpPr txBox="1">
            <a:spLocks noChangeArrowheads="1"/>
          </p:cNvSpPr>
          <p:nvPr/>
        </p:nvSpPr>
        <p:spPr>
          <a:xfrm>
            <a:off x="508747" y="2411086"/>
            <a:ext cx="11174506" cy="21977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5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Helvetica" charset="0"/>
              </a:rPr>
              <a:t>全国大学生英语竞赛（</a:t>
            </a:r>
            <a:r>
              <a:rPr lang="en-US" altLang="zh-CN" sz="5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Helvetica" charset="0"/>
              </a:rPr>
              <a:t>NECCS</a:t>
            </a:r>
            <a:r>
              <a:rPr lang="zh-CN" altLang="en-US" sz="5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Helvetica" charset="0"/>
              </a:rPr>
              <a:t>）</a:t>
            </a:r>
            <a:br>
              <a:rPr lang="en-US" altLang="zh-CN" sz="5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Helvetica" charset="0"/>
              </a:rPr>
            </a:br>
            <a:endParaRPr lang="en-US" altLang="zh-CN" sz="2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Helvetica" charset="0"/>
            </a:endParaRPr>
          </a:p>
          <a:p>
            <a:pPr algn="ctr"/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Helvetica" charset="0"/>
              </a:rPr>
              <a:t>在线报名流程</a:t>
            </a:r>
            <a:endParaRPr lang="zh-CN" altLang="zh-CN" sz="36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Helvetic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2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3175" y="0"/>
            <a:ext cx="12195175" cy="1270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" name="Shape 125"/>
          <p:cNvSpPr>
            <a:spLocks noGrp="1" noChangeArrowheads="1"/>
          </p:cNvSpPr>
          <p:nvPr>
            <p:ph type="title" idx="4294967295"/>
          </p:nvPr>
        </p:nvSpPr>
        <p:spPr>
          <a:xfrm>
            <a:off x="-9525" y="271463"/>
            <a:ext cx="6511925" cy="727075"/>
          </a:xfrm>
        </p:spPr>
        <p:txBody>
          <a:bodyPr/>
          <a:lstStyle/>
          <a:p>
            <a:pPr algn="l" eaLnBrk="1" hangingPunct="1"/>
            <a:r>
              <a:rPr lang="zh-CN" altLang="en-US" sz="3500" b="1" dirty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    </a:t>
            </a:r>
            <a:r>
              <a:rPr lang="zh-CN" altLang="en-US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注册账号</a:t>
            </a:r>
            <a:r>
              <a:rPr lang="en-US" altLang="zh-CN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Ⅰ</a:t>
            </a:r>
            <a:endParaRPr lang="zh-CN" altLang="zh-CN" dirty="0">
              <a:ea typeface="宋体" panose="02010600030101010101" pitchFamily="2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96215" y="1461770"/>
            <a:ext cx="4674870" cy="4956175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20000"/>
              </a:lnSpc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1800" dirty="0"/>
              <a:t>登录全国大学生英语竞赛报名网址</a:t>
            </a:r>
            <a:r>
              <a:rPr lang="zh-CN" altLang="en-US" sz="1600" dirty="0" smtClean="0"/>
              <a:t>（https://www.saikr.com/neccs/202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）</a:t>
            </a:r>
            <a:r>
              <a:rPr lang="zh-CN" altLang="en-US" sz="1800" dirty="0"/>
              <a:t>；</a:t>
            </a:r>
            <a:endParaRPr lang="en-US" altLang="zh-CN" sz="18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1800" dirty="0"/>
              <a:t>点击“赛区入口”，选择自己学校所在的赛区，点击“各校入口”，选择自己在学校的报名页面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800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1800" b="1" dirty="0">
                <a:solidFill>
                  <a:srgbClr val="FF0000"/>
                </a:solidFill>
              </a:rPr>
              <a:t>河北师范大学汇华学院）</a:t>
            </a:r>
            <a:endParaRPr lang="en-US" altLang="zh-CN" sz="1800" b="1" dirty="0">
              <a:solidFill>
                <a:srgbClr val="FF0000"/>
              </a:solidFill>
            </a:endParaRPr>
          </a:p>
          <a:p>
            <a:pPr marL="0" indent="0" fontAlgn="auto">
              <a:lnSpc>
                <a:spcPct val="120000"/>
              </a:lnSpc>
              <a:buNone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1800" dirty="0"/>
              <a:t>点击右图右下方的“立即报名”按钮，进入报名和缴费页面。</a:t>
            </a:r>
            <a:endParaRPr lang="en-US" altLang="zh-CN" sz="1800" dirty="0"/>
          </a:p>
          <a:p>
            <a:pPr marL="0" indent="0" fontAlgn="auto">
              <a:lnSpc>
                <a:spcPct val="120000"/>
              </a:lnSpc>
              <a:buNone/>
            </a:pPr>
            <a:endParaRPr lang="en-US" altLang="zh-CN" sz="1800" dirty="0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 sz="1800" b="1" dirty="0"/>
              <a:t>注意</a:t>
            </a:r>
            <a:r>
              <a:rPr lang="zh-CN" altLang="en-US" sz="1800" dirty="0"/>
              <a:t>  英语竞赛报名需要注册，主要有两点：第一，便于参赛者在个人报名页面下载准考证；第二，便于参赛者查看自己的报名信息。</a:t>
            </a:r>
            <a:endParaRPr lang="zh-CN" altLang="en-US" sz="1800" dirty="0"/>
          </a:p>
        </p:txBody>
      </p:sp>
      <p:sp>
        <p:nvSpPr>
          <p:cNvPr id="2" name="文本框 1"/>
          <p:cNvSpPr txBox="1"/>
          <p:nvPr/>
        </p:nvSpPr>
        <p:spPr>
          <a:xfrm>
            <a:off x="-1257300" y="1092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330" y="1270000"/>
            <a:ext cx="7138670" cy="514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24"/>
          <p:cNvSpPr>
            <a:spLocks noChangeArrowheads="1"/>
          </p:cNvSpPr>
          <p:nvPr/>
        </p:nvSpPr>
        <p:spPr bwMode="auto">
          <a:xfrm>
            <a:off x="-3175" y="0"/>
            <a:ext cx="12195175" cy="12700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" name="Shape 125"/>
          <p:cNvSpPr>
            <a:spLocks noGrp="1" noChangeArrowheads="1"/>
          </p:cNvSpPr>
          <p:nvPr>
            <p:ph type="title" idx="4294967295"/>
          </p:nvPr>
        </p:nvSpPr>
        <p:spPr>
          <a:xfrm>
            <a:off x="-9525" y="271463"/>
            <a:ext cx="6511925" cy="727075"/>
          </a:xfrm>
        </p:spPr>
        <p:txBody>
          <a:bodyPr/>
          <a:lstStyle/>
          <a:p>
            <a:pPr algn="l" eaLnBrk="1" hangingPunct="1"/>
            <a:r>
              <a:rPr lang="zh-CN" altLang="en-US" sz="3500" b="1" dirty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    </a:t>
            </a:r>
            <a:r>
              <a:rPr lang="zh-CN" altLang="en-US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在线报名</a:t>
            </a:r>
            <a:r>
              <a:rPr lang="en-US" altLang="zh-CN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Ⅱ </a:t>
            </a:r>
            <a:r>
              <a:rPr lang="en-US" altLang="zh-CN" sz="32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①</a:t>
            </a:r>
            <a:endParaRPr lang="zh-CN" altLang="zh-CN" sz="4000" dirty="0">
              <a:ea typeface="宋体" panose="02010600030101010101" pitchFamily="2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56565" y="1473200"/>
            <a:ext cx="5149850" cy="47650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参赛者按照组委会要求填写字段，根据自己的专业仔细选择报考类别</a:t>
            </a:r>
            <a:r>
              <a:rPr lang="zh-CN" altLang="en-US" sz="2600" dirty="0"/>
              <a:t>；</a:t>
            </a:r>
            <a:endParaRPr lang="en-US" altLang="zh-CN" sz="2600" dirty="0"/>
          </a:p>
          <a:p>
            <a:pPr marL="0" indent="0"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所有项目均需填写完整并且</a:t>
            </a:r>
            <a:r>
              <a:rPr lang="zh-CN" alt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zh-CN" altLang="en-US" sz="18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（尤其是专业、班级）</a:t>
            </a:r>
            <a:r>
              <a:rPr lang="zh-CN" alt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校区选择一项关系到自己考场设置，请根据自己实际所在的校区选择该项</a:t>
            </a:r>
            <a:r>
              <a:rPr lang="zh-CN" altLang="en-US" sz="2600" dirty="0" smtClean="0"/>
              <a:t>；</a:t>
            </a:r>
            <a:r>
              <a:rPr lang="en-US" altLang="zh-CN" sz="2600" dirty="0" smtClean="0"/>
              <a:t>(</a:t>
            </a:r>
            <a:r>
              <a:rPr lang="zh-CN" altLang="en-US" sz="2600" dirty="0" smtClean="0"/>
              <a:t>重要</a:t>
            </a:r>
            <a:r>
              <a:rPr lang="en-US" altLang="zh-CN" sz="2600" dirty="0" smtClean="0"/>
              <a:t>)</a:t>
            </a:r>
            <a:endParaRPr lang="en-US" altLang="zh-CN" sz="2600" dirty="0"/>
          </a:p>
          <a:p>
            <a:pPr marL="0" indent="0"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校区选择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本部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即可</a:t>
            </a:r>
            <a:r>
              <a:rPr lang="zh-CN" altLang="en-US" sz="2600" b="1" dirty="0" smtClean="0">
                <a:solidFill>
                  <a:srgbClr val="FF0000"/>
                </a:solidFill>
              </a:rPr>
              <a:t>；</a:t>
            </a:r>
            <a:endParaRPr lang="en-US" altLang="zh-CN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填写完后，点击“下一步”按钮，跳转到交费页面</a:t>
            </a:r>
            <a:r>
              <a:rPr lang="zh-CN" altLang="en-US" sz="2600" dirty="0"/>
              <a:t>。</a:t>
            </a:r>
            <a:endParaRPr lang="zh-CN" altLang="en-US" sz="2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9930" y="1270000"/>
            <a:ext cx="6401435" cy="558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24"/>
          <p:cNvSpPr>
            <a:spLocks noChangeArrowheads="1"/>
          </p:cNvSpPr>
          <p:nvPr/>
        </p:nvSpPr>
        <p:spPr bwMode="auto">
          <a:xfrm>
            <a:off x="-3175" y="0"/>
            <a:ext cx="12195175" cy="12700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" name="Shape 125"/>
          <p:cNvSpPr>
            <a:spLocks noGrp="1" noChangeArrowheads="1"/>
          </p:cNvSpPr>
          <p:nvPr>
            <p:ph type="title" idx="4294967295"/>
          </p:nvPr>
        </p:nvSpPr>
        <p:spPr>
          <a:xfrm>
            <a:off x="-9525" y="271463"/>
            <a:ext cx="6511925" cy="727075"/>
          </a:xfrm>
        </p:spPr>
        <p:txBody>
          <a:bodyPr/>
          <a:lstStyle/>
          <a:p>
            <a:r>
              <a:rPr lang="zh-CN" altLang="en-US" sz="3500" b="1" dirty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    </a:t>
            </a:r>
            <a:r>
              <a:rPr lang="zh-CN" altLang="en-US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在线交费</a:t>
            </a:r>
            <a:r>
              <a:rPr lang="en-US" altLang="zh-CN" sz="36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Ⅱ</a:t>
            </a:r>
            <a:r>
              <a:rPr lang="zh-CN" altLang="en-US" sz="36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 </a:t>
            </a:r>
            <a:r>
              <a:rPr lang="en-US" altLang="zh-CN" sz="32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②</a:t>
            </a:r>
            <a:endParaRPr lang="zh-CN" altLang="zh-CN" sz="3200" dirty="0">
              <a:ea typeface="宋体" panose="02010600030101010101" pitchFamily="2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11200" y="2331645"/>
            <a:ext cx="4020457" cy="34529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认真核对自己的信息，点击“立即支付”按钮</a:t>
            </a:r>
            <a:r>
              <a:rPr lang="zh-CN" altLang="en-US" sz="2000" dirty="0"/>
              <a:t>；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交费成功后，个人报名信息将无法修改</a:t>
            </a:r>
            <a:r>
              <a:rPr lang="zh-CN" altLang="en-US" sz="2000" dirty="0"/>
              <a:t>。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点击“返回下一步”，即可修改自己的报名信息</a:t>
            </a:r>
            <a:r>
              <a:rPr lang="zh-CN" altLang="en-US" sz="2000" dirty="0"/>
              <a:t>。</a:t>
            </a:r>
            <a:endParaRPr lang="en-US" altLang="zh-CN" sz="2000" dirty="0"/>
          </a:p>
        </p:txBody>
      </p:sp>
      <p:sp>
        <p:nvSpPr>
          <p:cNvPr id="9" name="文本框 8"/>
          <p:cNvSpPr txBox="1"/>
          <p:nvPr/>
        </p:nvSpPr>
        <p:spPr>
          <a:xfrm>
            <a:off x="3531851" y="5634021"/>
            <a:ext cx="27114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点击此处可勾选商品按钮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899051" y="4677077"/>
            <a:ext cx="1680210" cy="9569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235" y="1299845"/>
            <a:ext cx="5612765" cy="538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24"/>
          <p:cNvSpPr>
            <a:spLocks noChangeArrowheads="1"/>
          </p:cNvSpPr>
          <p:nvPr/>
        </p:nvSpPr>
        <p:spPr bwMode="auto">
          <a:xfrm>
            <a:off x="-3175" y="0"/>
            <a:ext cx="12195175" cy="12700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" name="Shape 125"/>
          <p:cNvSpPr>
            <a:spLocks noGrp="1" noChangeArrowheads="1"/>
          </p:cNvSpPr>
          <p:nvPr>
            <p:ph type="title" idx="4294967295"/>
          </p:nvPr>
        </p:nvSpPr>
        <p:spPr>
          <a:xfrm>
            <a:off x="-9525" y="271463"/>
            <a:ext cx="6511925" cy="727075"/>
          </a:xfrm>
        </p:spPr>
        <p:txBody>
          <a:bodyPr/>
          <a:lstStyle/>
          <a:p>
            <a:r>
              <a:rPr lang="zh-CN" altLang="en-US" sz="3500" b="1" dirty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    </a:t>
            </a:r>
            <a:r>
              <a:rPr lang="zh-CN" altLang="en-US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在线交费 </a:t>
            </a:r>
            <a:r>
              <a:rPr lang="en-US" altLang="zh-CN" sz="36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Ⅱ</a:t>
            </a:r>
            <a:r>
              <a:rPr lang="en-US" altLang="zh-CN" sz="32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③</a:t>
            </a:r>
            <a:endParaRPr lang="zh-CN" altLang="zh-CN" sz="4800" dirty="0">
              <a:ea typeface="宋体" panose="02010600030101010101" pitchFamily="2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595085" y="1405731"/>
            <a:ext cx="10842173" cy="841177"/>
          </a:xfrm>
        </p:spPr>
        <p:txBody>
          <a:bodyPr>
            <a:normAutofit fontScale="87500" lnSpcReduction="2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在线支付方式支持支付宝和微信付款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付款成功后，系统自动跳转至报名成功页面。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年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大学生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英语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竞赛河北赛区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报名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费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35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元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（其他省已经变为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50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元）；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如若购买书籍，支付金额等于报名费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书籍费用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000" dirty="0"/>
          </a:p>
          <a:p>
            <a:pPr marL="0" indent="0" fontAlgn="auto">
              <a:lnSpc>
                <a:spcPct val="150000"/>
              </a:lnSpc>
              <a:buNone/>
            </a:pPr>
            <a:endParaRPr lang="en-US" altLang="zh-CN" sz="2000" dirty="0"/>
          </a:p>
        </p:txBody>
      </p:sp>
      <p:sp>
        <p:nvSpPr>
          <p:cNvPr id="2" name="内容占位符 6"/>
          <p:cNvSpPr>
            <a:spLocks noGrp="1"/>
          </p:cNvSpPr>
          <p:nvPr/>
        </p:nvSpPr>
        <p:spPr>
          <a:xfrm>
            <a:off x="4520690" y="6377305"/>
            <a:ext cx="3338017" cy="480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例图为支付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宝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报名费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的预缴展示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 descr="支付页面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619" y="2296772"/>
            <a:ext cx="6589776" cy="4133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2000,&quot;width&quot;:19205}"/>
</p:tagLst>
</file>

<file path=ppt/tags/tag2.xml><?xml version="1.0" encoding="utf-8"?>
<p:tagLst xmlns:p="http://schemas.openxmlformats.org/presentationml/2006/main">
  <p:tag name="KSO_WPP_MARK_KEY" val="cd909b89-a82b-48bb-bc7d-17affc3453df"/>
  <p:tag name="COMMONDATA" val="eyJoZGlkIjoiOWZmYTc2NGQ1YWUyNmE5MmU5MWI2ZDcyNDliN2JlZT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599</Words>
  <Application>WPS 演示</Application>
  <PresentationFormat>自定义</PresentationFormat>
  <Paragraphs>37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华文楷体</vt:lpstr>
      <vt:lpstr>微软雅黑</vt:lpstr>
      <vt:lpstr>Helvetica</vt:lpstr>
      <vt:lpstr>Times New Roman</vt:lpstr>
      <vt:lpstr>Arial Unicode MS</vt:lpstr>
      <vt:lpstr>Calibri Light</vt:lpstr>
      <vt:lpstr>Calibri</vt:lpstr>
      <vt:lpstr>Office 主题</vt:lpstr>
      <vt:lpstr>PowerPoint 演示文稿</vt:lpstr>
      <vt:lpstr>    注册账号Ⅰ</vt:lpstr>
      <vt:lpstr>    在线报名Ⅱ ①</vt:lpstr>
      <vt:lpstr>    在线交费Ⅱ ②</vt:lpstr>
      <vt:lpstr>    在线交费 Ⅱ③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saikr</dc:creator>
  <cp:lastModifiedBy>WPS_1574549692</cp:lastModifiedBy>
  <cp:revision>87</cp:revision>
  <dcterms:created xsi:type="dcterms:W3CDTF">2018-12-05T10:24:00Z</dcterms:created>
  <dcterms:modified xsi:type="dcterms:W3CDTF">2023-02-20T04:40:29Z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5CC49E98AB944ADBA00EEABCD022EE9C</vt:lpwstr>
  </property>
</Properties>
</file>